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8" r:id="rId9"/>
    <p:sldId id="261" r:id="rId10"/>
    <p:sldId id="268" r:id="rId11"/>
    <p:sldId id="271" r:id="rId12"/>
    <p:sldId id="272" r:id="rId13"/>
    <p:sldId id="265" r:id="rId14"/>
    <p:sldId id="282" r:id="rId15"/>
    <p:sldId id="270" r:id="rId16"/>
    <p:sldId id="279" r:id="rId17"/>
    <p:sldId id="280" r:id="rId18"/>
    <p:sldId id="273" r:id="rId19"/>
    <p:sldId id="266" r:id="rId20"/>
    <p:sldId id="284" r:id="rId21"/>
    <p:sldId id="283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/>
    <p:restoredTop sz="90609"/>
  </p:normalViewPr>
  <p:slideViewPr>
    <p:cSldViewPr snapToGrid="0">
      <p:cViewPr varScale="1">
        <p:scale>
          <a:sx n="127" d="100"/>
          <a:sy n="127" d="100"/>
        </p:scale>
        <p:origin x="1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rewxie/Desktop/Voltage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rewxie/Desktop/Voltag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rewxie/Desktop/Voltag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rewxie/Desktop/Voltage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Sheet1!$J$2:$J$61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Sheet1!$K$2:$K$61</c:f>
              <c:numCache>
                <c:formatCode>General</c:formatCode>
                <c:ptCount val="60"/>
                <c:pt idx="0">
                  <c:v>3.3012000000000001</c:v>
                </c:pt>
                <c:pt idx="1">
                  <c:v>3.3016000000000001</c:v>
                </c:pt>
                <c:pt idx="2">
                  <c:v>3.3016000000000001</c:v>
                </c:pt>
                <c:pt idx="3">
                  <c:v>3.3014999999999999</c:v>
                </c:pt>
                <c:pt idx="4">
                  <c:v>3.3014999999999999</c:v>
                </c:pt>
                <c:pt idx="5">
                  <c:v>3.3014000000000001</c:v>
                </c:pt>
                <c:pt idx="6">
                  <c:v>3.3014999999999999</c:v>
                </c:pt>
                <c:pt idx="7">
                  <c:v>3.3014000000000001</c:v>
                </c:pt>
                <c:pt idx="8">
                  <c:v>3.3016000000000001</c:v>
                </c:pt>
                <c:pt idx="9">
                  <c:v>3.3016000000000001</c:v>
                </c:pt>
                <c:pt idx="10">
                  <c:v>3.3014999999999999</c:v>
                </c:pt>
                <c:pt idx="11">
                  <c:v>3.3014000000000001</c:v>
                </c:pt>
                <c:pt idx="12">
                  <c:v>3.3014000000000001</c:v>
                </c:pt>
                <c:pt idx="13">
                  <c:v>3.3014999999999999</c:v>
                </c:pt>
                <c:pt idx="14">
                  <c:v>3.3016000000000001</c:v>
                </c:pt>
                <c:pt idx="15">
                  <c:v>3.3016000000000001</c:v>
                </c:pt>
                <c:pt idx="16">
                  <c:v>3.3014000000000001</c:v>
                </c:pt>
                <c:pt idx="17">
                  <c:v>3.3016000000000001</c:v>
                </c:pt>
                <c:pt idx="18">
                  <c:v>3.3014999999999999</c:v>
                </c:pt>
                <c:pt idx="19">
                  <c:v>3.3014000000000001</c:v>
                </c:pt>
                <c:pt idx="20">
                  <c:v>3.3016000000000001</c:v>
                </c:pt>
                <c:pt idx="21">
                  <c:v>3.3014999999999999</c:v>
                </c:pt>
                <c:pt idx="22">
                  <c:v>3.3014999999999999</c:v>
                </c:pt>
                <c:pt idx="23">
                  <c:v>3.3016000000000001</c:v>
                </c:pt>
                <c:pt idx="24">
                  <c:v>3.3014000000000001</c:v>
                </c:pt>
                <c:pt idx="25">
                  <c:v>3.3014999999999999</c:v>
                </c:pt>
                <c:pt idx="26">
                  <c:v>3.3014000000000001</c:v>
                </c:pt>
                <c:pt idx="27">
                  <c:v>3.3014999999999999</c:v>
                </c:pt>
                <c:pt idx="28">
                  <c:v>3.3016000000000001</c:v>
                </c:pt>
                <c:pt idx="29">
                  <c:v>3.3014000000000001</c:v>
                </c:pt>
                <c:pt idx="30">
                  <c:v>3.3014000000000001</c:v>
                </c:pt>
                <c:pt idx="31">
                  <c:v>3.3014000000000001</c:v>
                </c:pt>
                <c:pt idx="32">
                  <c:v>3.3012000000000001</c:v>
                </c:pt>
                <c:pt idx="33">
                  <c:v>3.3012999999999999</c:v>
                </c:pt>
                <c:pt idx="34">
                  <c:v>3.3014000000000001</c:v>
                </c:pt>
                <c:pt idx="35">
                  <c:v>3.3012999999999999</c:v>
                </c:pt>
                <c:pt idx="36">
                  <c:v>3.3016000000000001</c:v>
                </c:pt>
                <c:pt idx="37">
                  <c:v>3.3016000000000001</c:v>
                </c:pt>
                <c:pt idx="38">
                  <c:v>3.3014999999999999</c:v>
                </c:pt>
                <c:pt idx="39">
                  <c:v>3.3014000000000001</c:v>
                </c:pt>
                <c:pt idx="40">
                  <c:v>3.3014000000000001</c:v>
                </c:pt>
                <c:pt idx="41">
                  <c:v>3.3014999999999999</c:v>
                </c:pt>
                <c:pt idx="42">
                  <c:v>3.3014999999999999</c:v>
                </c:pt>
                <c:pt idx="43">
                  <c:v>3.3016000000000001</c:v>
                </c:pt>
                <c:pt idx="44">
                  <c:v>3.3014000000000001</c:v>
                </c:pt>
                <c:pt idx="45">
                  <c:v>3.3014999999999999</c:v>
                </c:pt>
                <c:pt idx="46">
                  <c:v>3.3014000000000001</c:v>
                </c:pt>
                <c:pt idx="47">
                  <c:v>3.3014999999999999</c:v>
                </c:pt>
                <c:pt idx="48">
                  <c:v>3.3016000000000001</c:v>
                </c:pt>
                <c:pt idx="49">
                  <c:v>3.3016000000000001</c:v>
                </c:pt>
                <c:pt idx="50">
                  <c:v>3.3014999999999999</c:v>
                </c:pt>
                <c:pt idx="51">
                  <c:v>3.3014000000000001</c:v>
                </c:pt>
                <c:pt idx="52">
                  <c:v>3.3014999999999999</c:v>
                </c:pt>
                <c:pt idx="53">
                  <c:v>3.3014000000000001</c:v>
                </c:pt>
                <c:pt idx="54">
                  <c:v>3.3014999999999999</c:v>
                </c:pt>
                <c:pt idx="55">
                  <c:v>3.3014999999999999</c:v>
                </c:pt>
                <c:pt idx="56">
                  <c:v>3.3014999999999999</c:v>
                </c:pt>
                <c:pt idx="57">
                  <c:v>3.3016000000000001</c:v>
                </c:pt>
                <c:pt idx="58">
                  <c:v>3.3016000000000001</c:v>
                </c:pt>
                <c:pt idx="59">
                  <c:v>3.3014000000000001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AF-D44D-82D6-2DB9DCCB8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7300159"/>
        <c:axId val="657410975"/>
      </c:scatterChart>
      <c:valAx>
        <c:axId val="65730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410975"/>
        <c:crosses val="autoZero"/>
        <c:crossBetween val="midCat"/>
      </c:valAx>
      <c:valAx>
        <c:axId val="65741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3001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Sheet1!$N$1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Sheet1!$M$2:$M$61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Sheet1!$N$2:$N$61</c:f>
              <c:numCache>
                <c:formatCode>General</c:formatCode>
                <c:ptCount val="60"/>
                <c:pt idx="0">
                  <c:v>5.0011999999999999</c:v>
                </c:pt>
                <c:pt idx="1">
                  <c:v>5.0011999999999999</c:v>
                </c:pt>
                <c:pt idx="2">
                  <c:v>5.0010000000000003</c:v>
                </c:pt>
                <c:pt idx="3">
                  <c:v>5.0007999999999999</c:v>
                </c:pt>
                <c:pt idx="4">
                  <c:v>5.0011000000000001</c:v>
                </c:pt>
                <c:pt idx="5">
                  <c:v>5.0007999999999999</c:v>
                </c:pt>
                <c:pt idx="6">
                  <c:v>5.0008999999999997</c:v>
                </c:pt>
                <c:pt idx="7">
                  <c:v>5.0011999999999999</c:v>
                </c:pt>
                <c:pt idx="8">
                  <c:v>5.0012999999999996</c:v>
                </c:pt>
                <c:pt idx="9">
                  <c:v>5.0008999999999997</c:v>
                </c:pt>
                <c:pt idx="10">
                  <c:v>5.0007999999999999</c:v>
                </c:pt>
                <c:pt idx="11">
                  <c:v>5.0012999999999996</c:v>
                </c:pt>
                <c:pt idx="12">
                  <c:v>5.0011000000000001</c:v>
                </c:pt>
                <c:pt idx="13">
                  <c:v>5.0012999999999996</c:v>
                </c:pt>
                <c:pt idx="14">
                  <c:v>5.0007999999999999</c:v>
                </c:pt>
                <c:pt idx="15">
                  <c:v>5.0008999999999997</c:v>
                </c:pt>
                <c:pt idx="16">
                  <c:v>5.0011999999999999</c:v>
                </c:pt>
                <c:pt idx="17">
                  <c:v>5.0012999999999996</c:v>
                </c:pt>
                <c:pt idx="18">
                  <c:v>5.0011999999999999</c:v>
                </c:pt>
                <c:pt idx="19">
                  <c:v>5.0007999999999999</c:v>
                </c:pt>
                <c:pt idx="20">
                  <c:v>5.0011000000000001</c:v>
                </c:pt>
                <c:pt idx="21">
                  <c:v>5.0010000000000003</c:v>
                </c:pt>
                <c:pt idx="22">
                  <c:v>5.0010000000000003</c:v>
                </c:pt>
                <c:pt idx="23">
                  <c:v>5.0007999999999999</c:v>
                </c:pt>
                <c:pt idx="24">
                  <c:v>5.0011999999999999</c:v>
                </c:pt>
                <c:pt idx="25">
                  <c:v>5.0012999999999996</c:v>
                </c:pt>
                <c:pt idx="26">
                  <c:v>5.0011000000000001</c:v>
                </c:pt>
                <c:pt idx="27">
                  <c:v>5.0011000000000001</c:v>
                </c:pt>
                <c:pt idx="28">
                  <c:v>5.0008999999999997</c:v>
                </c:pt>
                <c:pt idx="29">
                  <c:v>5.0012999999999996</c:v>
                </c:pt>
                <c:pt idx="30">
                  <c:v>5.0012999999999996</c:v>
                </c:pt>
                <c:pt idx="31">
                  <c:v>5.0011000000000001</c:v>
                </c:pt>
                <c:pt idx="32">
                  <c:v>5.0010000000000003</c:v>
                </c:pt>
                <c:pt idx="33">
                  <c:v>5.0011000000000001</c:v>
                </c:pt>
                <c:pt idx="34">
                  <c:v>5.0011999999999999</c:v>
                </c:pt>
                <c:pt idx="35">
                  <c:v>5.0008999999999997</c:v>
                </c:pt>
                <c:pt idx="36">
                  <c:v>5.0010000000000003</c:v>
                </c:pt>
                <c:pt idx="37">
                  <c:v>5.0011999999999999</c:v>
                </c:pt>
                <c:pt idx="38">
                  <c:v>5.0010000000000003</c:v>
                </c:pt>
                <c:pt idx="39">
                  <c:v>5.0007999999999999</c:v>
                </c:pt>
                <c:pt idx="40">
                  <c:v>5.0012999999999996</c:v>
                </c:pt>
                <c:pt idx="41">
                  <c:v>5.0011000000000001</c:v>
                </c:pt>
                <c:pt idx="42">
                  <c:v>5.0012999999999996</c:v>
                </c:pt>
                <c:pt idx="43">
                  <c:v>5.0012999999999996</c:v>
                </c:pt>
                <c:pt idx="44">
                  <c:v>5.0011000000000001</c:v>
                </c:pt>
                <c:pt idx="45">
                  <c:v>5.0012999999999996</c:v>
                </c:pt>
                <c:pt idx="46">
                  <c:v>5.0007999999999999</c:v>
                </c:pt>
                <c:pt idx="47">
                  <c:v>5.0011999999999999</c:v>
                </c:pt>
                <c:pt idx="48">
                  <c:v>5.0010000000000003</c:v>
                </c:pt>
                <c:pt idx="49">
                  <c:v>5.0014000000000003</c:v>
                </c:pt>
                <c:pt idx="50">
                  <c:v>5.0014000000000003</c:v>
                </c:pt>
                <c:pt idx="51">
                  <c:v>5.0012999999999996</c:v>
                </c:pt>
                <c:pt idx="52">
                  <c:v>5.0010000000000003</c:v>
                </c:pt>
                <c:pt idx="53">
                  <c:v>5.0007999999999999</c:v>
                </c:pt>
                <c:pt idx="54">
                  <c:v>5.0007999999999999</c:v>
                </c:pt>
                <c:pt idx="55">
                  <c:v>5.0008999999999997</c:v>
                </c:pt>
                <c:pt idx="56">
                  <c:v>5.0010000000000003</c:v>
                </c:pt>
                <c:pt idx="57">
                  <c:v>5.0011999999999999</c:v>
                </c:pt>
                <c:pt idx="58">
                  <c:v>5.0011000000000001</c:v>
                </c:pt>
                <c:pt idx="59">
                  <c:v>5.0012999999999996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678-AB49-9FC7-BF50579D5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346528"/>
        <c:axId val="392668880"/>
      </c:scatterChart>
      <c:valAx>
        <c:axId val="392346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668880"/>
        <c:crosses val="autoZero"/>
        <c:crossBetween val="midCat"/>
      </c:valAx>
      <c:valAx>
        <c:axId val="39266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346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Input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Sheet1!$D$2:$D$61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Sheet1!$E$2:$E$61</c:f>
              <c:numCache>
                <c:formatCode>General</c:formatCode>
                <c:ptCount val="60"/>
                <c:pt idx="0">
                  <c:v>4.9989999999999997</c:v>
                </c:pt>
                <c:pt idx="1">
                  <c:v>4.9997999999999996</c:v>
                </c:pt>
                <c:pt idx="2">
                  <c:v>4.9999000000000002</c:v>
                </c:pt>
                <c:pt idx="3">
                  <c:v>4.9997999999999996</c:v>
                </c:pt>
                <c:pt idx="4">
                  <c:v>5.0003000000000002</c:v>
                </c:pt>
                <c:pt idx="5">
                  <c:v>5.0000999999999998</c:v>
                </c:pt>
                <c:pt idx="6">
                  <c:v>4.9999000000000002</c:v>
                </c:pt>
                <c:pt idx="7">
                  <c:v>4.9997999999999996</c:v>
                </c:pt>
                <c:pt idx="8">
                  <c:v>4.9999000000000002</c:v>
                </c:pt>
                <c:pt idx="9">
                  <c:v>5.0002000000000004</c:v>
                </c:pt>
                <c:pt idx="10">
                  <c:v>5.0002000000000004</c:v>
                </c:pt>
                <c:pt idx="11">
                  <c:v>5.0002000000000004</c:v>
                </c:pt>
                <c:pt idx="12">
                  <c:v>5.0000999999999998</c:v>
                </c:pt>
                <c:pt idx="13">
                  <c:v>5.0002000000000004</c:v>
                </c:pt>
                <c:pt idx="14">
                  <c:v>4.9999000000000002</c:v>
                </c:pt>
                <c:pt idx="15">
                  <c:v>5.0003000000000002</c:v>
                </c:pt>
                <c:pt idx="16">
                  <c:v>4.9999000000000002</c:v>
                </c:pt>
                <c:pt idx="17">
                  <c:v>5.0000999999999998</c:v>
                </c:pt>
                <c:pt idx="18">
                  <c:v>5.0000999999999998</c:v>
                </c:pt>
                <c:pt idx="19">
                  <c:v>4.9997999999999996</c:v>
                </c:pt>
                <c:pt idx="20">
                  <c:v>5</c:v>
                </c:pt>
                <c:pt idx="21">
                  <c:v>5</c:v>
                </c:pt>
                <c:pt idx="22">
                  <c:v>5.0003000000000002</c:v>
                </c:pt>
                <c:pt idx="23">
                  <c:v>5.0002000000000004</c:v>
                </c:pt>
                <c:pt idx="24">
                  <c:v>5.0002000000000004</c:v>
                </c:pt>
                <c:pt idx="25">
                  <c:v>5.0002000000000004</c:v>
                </c:pt>
                <c:pt idx="26">
                  <c:v>5.0000999999999998</c:v>
                </c:pt>
                <c:pt idx="27">
                  <c:v>5</c:v>
                </c:pt>
                <c:pt idx="28">
                  <c:v>5.0003000000000002</c:v>
                </c:pt>
                <c:pt idx="29">
                  <c:v>5</c:v>
                </c:pt>
                <c:pt idx="30">
                  <c:v>4.9997999999999996</c:v>
                </c:pt>
                <c:pt idx="31">
                  <c:v>5.0000999999999998</c:v>
                </c:pt>
                <c:pt idx="32">
                  <c:v>5.0002000000000004</c:v>
                </c:pt>
                <c:pt idx="33">
                  <c:v>4.9999000000000002</c:v>
                </c:pt>
                <c:pt idx="34">
                  <c:v>4.9997999999999996</c:v>
                </c:pt>
                <c:pt idx="35">
                  <c:v>5.0003000000000002</c:v>
                </c:pt>
                <c:pt idx="36">
                  <c:v>5</c:v>
                </c:pt>
                <c:pt idx="37">
                  <c:v>4.9997999999999996</c:v>
                </c:pt>
                <c:pt idx="38">
                  <c:v>5</c:v>
                </c:pt>
                <c:pt idx="39">
                  <c:v>5.0004</c:v>
                </c:pt>
                <c:pt idx="40">
                  <c:v>5.0003000000000002</c:v>
                </c:pt>
                <c:pt idx="41">
                  <c:v>4.9999000000000002</c:v>
                </c:pt>
                <c:pt idx="42">
                  <c:v>5.0000999999999998</c:v>
                </c:pt>
                <c:pt idx="43">
                  <c:v>5.0003000000000002</c:v>
                </c:pt>
                <c:pt idx="44">
                  <c:v>5</c:v>
                </c:pt>
                <c:pt idx="45">
                  <c:v>4.9999000000000002</c:v>
                </c:pt>
                <c:pt idx="46">
                  <c:v>4.9997999999999996</c:v>
                </c:pt>
                <c:pt idx="47">
                  <c:v>5</c:v>
                </c:pt>
                <c:pt idx="48">
                  <c:v>5.0002000000000004</c:v>
                </c:pt>
                <c:pt idx="49">
                  <c:v>5.0000999999999998</c:v>
                </c:pt>
                <c:pt idx="50">
                  <c:v>4.9997999999999996</c:v>
                </c:pt>
                <c:pt idx="51">
                  <c:v>5.0003000000000002</c:v>
                </c:pt>
                <c:pt idx="52">
                  <c:v>5.0000999999999998</c:v>
                </c:pt>
                <c:pt idx="53">
                  <c:v>5.0002000000000004</c:v>
                </c:pt>
                <c:pt idx="54">
                  <c:v>5.0003000000000002</c:v>
                </c:pt>
                <c:pt idx="55">
                  <c:v>4.9999000000000002</c:v>
                </c:pt>
                <c:pt idx="56">
                  <c:v>5.0000999999999998</c:v>
                </c:pt>
                <c:pt idx="57">
                  <c:v>5.0003000000000002</c:v>
                </c:pt>
                <c:pt idx="58">
                  <c:v>5</c:v>
                </c:pt>
                <c:pt idx="59">
                  <c:v>5.0003000000000002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FF-D44B-A7D2-ED0C25AA03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9749103"/>
        <c:axId val="1809795519"/>
      </c:scatterChart>
      <c:valAx>
        <c:axId val="1809749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95519"/>
        <c:crosses val="autoZero"/>
        <c:crossBetween val="midCat"/>
      </c:valAx>
      <c:valAx>
        <c:axId val="180979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491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Sheet1!$G$2:$G$61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Sheet1!$H$2:$H$61</c:f>
              <c:numCache>
                <c:formatCode>General</c:formatCode>
                <c:ptCount val="60"/>
                <c:pt idx="0">
                  <c:v>3.3005</c:v>
                </c:pt>
                <c:pt idx="1">
                  <c:v>3.3003999999999998</c:v>
                </c:pt>
                <c:pt idx="2">
                  <c:v>3.3001999999999998</c:v>
                </c:pt>
                <c:pt idx="3">
                  <c:v>3.3005</c:v>
                </c:pt>
                <c:pt idx="4">
                  <c:v>3.3005</c:v>
                </c:pt>
                <c:pt idx="5">
                  <c:v>3.3003</c:v>
                </c:pt>
                <c:pt idx="6">
                  <c:v>3.3001999999999998</c:v>
                </c:pt>
                <c:pt idx="7">
                  <c:v>3.3005</c:v>
                </c:pt>
                <c:pt idx="8">
                  <c:v>3.3</c:v>
                </c:pt>
                <c:pt idx="9">
                  <c:v>3.3</c:v>
                </c:pt>
                <c:pt idx="10">
                  <c:v>3.3</c:v>
                </c:pt>
                <c:pt idx="11">
                  <c:v>3.3001</c:v>
                </c:pt>
                <c:pt idx="12">
                  <c:v>3.3003</c:v>
                </c:pt>
                <c:pt idx="13">
                  <c:v>3.3</c:v>
                </c:pt>
                <c:pt idx="14">
                  <c:v>3.3</c:v>
                </c:pt>
                <c:pt idx="15">
                  <c:v>3.3003999999999998</c:v>
                </c:pt>
                <c:pt idx="16">
                  <c:v>3.3003999999999998</c:v>
                </c:pt>
                <c:pt idx="17">
                  <c:v>3.3003</c:v>
                </c:pt>
                <c:pt idx="18">
                  <c:v>3.3003999999999998</c:v>
                </c:pt>
                <c:pt idx="19">
                  <c:v>3.3</c:v>
                </c:pt>
                <c:pt idx="20">
                  <c:v>3.3001999999999998</c:v>
                </c:pt>
                <c:pt idx="21">
                  <c:v>3.3005</c:v>
                </c:pt>
                <c:pt idx="22">
                  <c:v>3.3005</c:v>
                </c:pt>
                <c:pt idx="23">
                  <c:v>3.3</c:v>
                </c:pt>
                <c:pt idx="24">
                  <c:v>3.3003999999999998</c:v>
                </c:pt>
                <c:pt idx="25">
                  <c:v>3.3</c:v>
                </c:pt>
                <c:pt idx="26">
                  <c:v>3.3003999999999998</c:v>
                </c:pt>
                <c:pt idx="27">
                  <c:v>3.3001</c:v>
                </c:pt>
                <c:pt idx="28">
                  <c:v>3.3003999999999998</c:v>
                </c:pt>
                <c:pt idx="29">
                  <c:v>3.3</c:v>
                </c:pt>
                <c:pt idx="30">
                  <c:v>3.3</c:v>
                </c:pt>
                <c:pt idx="31">
                  <c:v>3.3003999999999998</c:v>
                </c:pt>
                <c:pt idx="32">
                  <c:v>3.3003999999999998</c:v>
                </c:pt>
                <c:pt idx="33">
                  <c:v>3.3001</c:v>
                </c:pt>
                <c:pt idx="34">
                  <c:v>3.3001</c:v>
                </c:pt>
                <c:pt idx="35">
                  <c:v>3.3</c:v>
                </c:pt>
                <c:pt idx="36">
                  <c:v>3.3001999999999998</c:v>
                </c:pt>
                <c:pt idx="37">
                  <c:v>3.3003999999999998</c:v>
                </c:pt>
                <c:pt idx="38">
                  <c:v>3.3003999999999998</c:v>
                </c:pt>
                <c:pt idx="39">
                  <c:v>3.3005</c:v>
                </c:pt>
                <c:pt idx="40">
                  <c:v>3.3005</c:v>
                </c:pt>
                <c:pt idx="41">
                  <c:v>3.3001999999999998</c:v>
                </c:pt>
                <c:pt idx="42">
                  <c:v>3.3003</c:v>
                </c:pt>
                <c:pt idx="43">
                  <c:v>3.3003999999999998</c:v>
                </c:pt>
                <c:pt idx="44">
                  <c:v>3.3005</c:v>
                </c:pt>
                <c:pt idx="45">
                  <c:v>3.3003999999999998</c:v>
                </c:pt>
                <c:pt idx="46">
                  <c:v>3.3003</c:v>
                </c:pt>
                <c:pt idx="47">
                  <c:v>3.3005</c:v>
                </c:pt>
                <c:pt idx="48">
                  <c:v>3.3003</c:v>
                </c:pt>
                <c:pt idx="49">
                  <c:v>3.3005</c:v>
                </c:pt>
                <c:pt idx="50">
                  <c:v>3.3</c:v>
                </c:pt>
                <c:pt idx="51">
                  <c:v>3.3</c:v>
                </c:pt>
                <c:pt idx="52">
                  <c:v>3.3001</c:v>
                </c:pt>
                <c:pt idx="53">
                  <c:v>3.3</c:v>
                </c:pt>
                <c:pt idx="54">
                  <c:v>3.3</c:v>
                </c:pt>
                <c:pt idx="55">
                  <c:v>3.3003</c:v>
                </c:pt>
                <c:pt idx="56">
                  <c:v>3.3</c:v>
                </c:pt>
                <c:pt idx="57">
                  <c:v>3.3003999999999998</c:v>
                </c:pt>
                <c:pt idx="58">
                  <c:v>3.3001</c:v>
                </c:pt>
                <c:pt idx="59">
                  <c:v>3.3001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001-D94F-99B5-551BAA96A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8688239"/>
        <c:axId val="1738737615"/>
      </c:scatterChart>
      <c:valAx>
        <c:axId val="1738688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</a:t>
                </a:r>
                <a:r>
                  <a:rPr lang="en-US" sz="1400" baseline="0"/>
                  <a:t> (miniute)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737615"/>
        <c:crosses val="autoZero"/>
        <c:crossBetween val="midCat"/>
      </c:valAx>
      <c:valAx>
        <c:axId val="1738737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688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F507B-2A68-4D42-A304-BA555E6B4A4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7B75-C6D4-1044-A400-B34F687C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8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woojin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7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2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29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2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woojin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4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woojin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woojin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1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woojin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Everyone//end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1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4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44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woojin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31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4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2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28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2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en.wikipedia.org/wiki/Illinois_Fighting_Illini_basebal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en.wikipedia.org/wiki/Illinois_Fighting_Illini_basebal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hyperlink" Target="https://en.wikipedia.org/wiki/Illinois_Fighting_Illini_basebal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Illinois_Fighting_Illini_basebal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0.png"/><Relationship Id="rId4" Type="http://schemas.openxmlformats.org/officeDocument/2006/relationships/hyperlink" Target="https://en.wikipedia.org/wiki/Illinois_Fighting_Illini_basebal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0.png"/><Relationship Id="rId4" Type="http://schemas.openxmlformats.org/officeDocument/2006/relationships/hyperlink" Target="https://en.wikipedia.org/wiki/Illinois_Fighting_Illini_basebal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hyperlink" Target="https://en.wikipedia.org/wiki/Illinois_Fighting_Illini_basebal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Illinois_Fighting_Illini_baseba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Illinois_Fighting_Illini_baseba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3.png"/><Relationship Id="rId4" Type="http://schemas.openxmlformats.org/officeDocument/2006/relationships/hyperlink" Target="https://en.wikipedia.org/wiki/Illinois_Fighting_Illini_basebal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Illinois_Fighting_Illini_basebal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en.wikipedia.org/wiki/Illinois_Fighting_Illini_basebal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Illinois_Fighting_Illini_baseb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ea typeface="Calibri Light"/>
                <a:cs typeface="Calibri Light"/>
              </a:rPr>
              <a:t>Automatic Humidifier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780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ea typeface="Calibri"/>
                <a:cs typeface="Calibri"/>
              </a:rPr>
              <a:t>Andrew Sherwin - Woojin Kim - Jalen Chen</a:t>
            </a: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TA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Surya Vasanth</a:t>
            </a:r>
            <a:endParaRPr lang="en-US" sz="2200">
              <a:solidFill>
                <a:srgbClr val="FFFFFF"/>
              </a:solidFill>
            </a:endParaRP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Professor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Dr. Jonathon Schuh</a:t>
            </a:r>
            <a:endParaRPr lang="en-US" sz="2200">
              <a:solidFill>
                <a:srgbClr val="FFFFFF"/>
              </a:solidFill>
            </a:endParaRPr>
          </a:p>
          <a:p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513D-BA4E-44E4-AC67-4731B931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Sensor</a:t>
            </a:r>
            <a:endParaRPr lang="en-US"/>
          </a:p>
        </p:txBody>
      </p:sp>
      <p:pic>
        <p:nvPicPr>
          <p:cNvPr id="8" name="Picture 7" descr="An orange and blue letter i&#10;&#10;Description automatically generated">
            <a:extLst>
              <a:ext uri="{FF2B5EF4-FFF2-40B4-BE49-F238E27FC236}">
                <a16:creationId xmlns:a16="http://schemas.microsoft.com/office/drawing/2014/main" id="{358DE83C-BA18-B423-D983-773FC186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diagram of a device&#10;&#10;Description automatically generated">
            <a:extLst>
              <a:ext uri="{FF2B5EF4-FFF2-40B4-BE49-F238E27FC236}">
                <a16:creationId xmlns:a16="http://schemas.microsoft.com/office/drawing/2014/main" id="{C4E7C4C7-AFE6-6E0B-7A3D-F2C40FA90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94" y="1440070"/>
            <a:ext cx="4497432" cy="5333021"/>
          </a:xfr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8727CFEB-65A0-08E5-E64C-ED8D8F4ED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97" y="2260600"/>
            <a:ext cx="144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6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3B3-A383-A756-4AFF-EF25B235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Humidifier</a:t>
            </a:r>
            <a:endParaRPr lang="en-US"/>
          </a:p>
        </p:txBody>
      </p:sp>
      <p:pic>
        <p:nvPicPr>
          <p:cNvPr id="7" name="Picture 6" descr="An orange and blue letter i&#10;&#10;Description automatically generated">
            <a:extLst>
              <a:ext uri="{FF2B5EF4-FFF2-40B4-BE49-F238E27FC236}">
                <a16:creationId xmlns:a16="http://schemas.microsoft.com/office/drawing/2014/main" id="{2F7015F2-6835-3A00-57DF-5EF1B0537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7" descr="A diagram of a system&#10;&#10;Description automatically generated">
            <a:extLst>
              <a:ext uri="{FF2B5EF4-FFF2-40B4-BE49-F238E27FC236}">
                <a16:creationId xmlns:a16="http://schemas.microsoft.com/office/drawing/2014/main" id="{7776C3E2-E20E-63F7-D5FF-C52146903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82" y="1336857"/>
            <a:ext cx="5740235" cy="5521143"/>
          </a:xfr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BB76E7D-E32E-17A8-8D36-A45118E0D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40" y="2266950"/>
            <a:ext cx="1435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B7A8-3710-FA44-A828-96A8A414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Humidifier Subsystem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3FD6-D5CB-C3DB-99DC-4637A1756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234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UcPeriod"/>
            </a:pPr>
            <a:r>
              <a:rPr lang="en-US" dirty="0">
                <a:ea typeface="+mn-lt"/>
                <a:cs typeface="+mn-lt"/>
              </a:rPr>
              <a:t>5V input linearly regulated at 3.3V</a:t>
            </a:r>
          </a:p>
          <a:p>
            <a:pPr marL="514350" indent="-514350">
              <a:buFont typeface="Arial" panose="020B0604020202020204" pitchFamily="34" charset="0"/>
              <a:buAutoNum type="romanUcPeriod"/>
            </a:pPr>
            <a:r>
              <a:rPr lang="en-US" dirty="0">
                <a:ea typeface="Calibri"/>
                <a:cs typeface="Calibri"/>
              </a:rPr>
              <a:t>ESP32 will have an access point Wi-Fi connection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romanUcPeriod"/>
            </a:pPr>
            <a:r>
              <a:rPr lang="en-US" dirty="0">
                <a:ea typeface="+mn-lt"/>
                <a:cs typeface="+mn-lt"/>
              </a:rPr>
              <a:t>ESP32 receives humidity sensor readings from other ESP32</a:t>
            </a:r>
          </a:p>
          <a:p>
            <a:pPr marL="514350" indent="-514350">
              <a:buFont typeface="Arial" panose="020B0604020202020204" pitchFamily="34" charset="0"/>
              <a:buAutoNum type="romanUcPeriod"/>
            </a:pPr>
            <a:r>
              <a:rPr lang="en-US" dirty="0">
                <a:ea typeface="Calibri"/>
                <a:cs typeface="Calibri"/>
              </a:rPr>
              <a:t>ESP32 should turn on fan depending on set humidity range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romanUcPeriod"/>
            </a:pPr>
            <a:r>
              <a:rPr lang="en-US" dirty="0">
                <a:ea typeface="Calibri"/>
                <a:cs typeface="Calibri"/>
              </a:rPr>
              <a:t>ESP32 should read water level and operate DC water valve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514350" indent="-514350">
              <a:buAutoNum type="romanUcPeriod"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C62C5064-B3FB-5205-340C-57EE2A911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0" name="Picture 9" descr="A digital device with buttons and a display on top of it&#10;&#10;Description automatically generated">
            <a:extLst>
              <a:ext uri="{FF2B5EF4-FFF2-40B4-BE49-F238E27FC236}">
                <a16:creationId xmlns:a16="http://schemas.microsoft.com/office/drawing/2014/main" id="{F3F8E738-60D2-AADA-55A0-E08E08D4D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1" y="3884030"/>
            <a:ext cx="3649173" cy="2736880"/>
          </a:xfrm>
          <a:prstGeom prst="rect">
            <a:avLst/>
          </a:prstGeom>
        </p:spPr>
      </p:pic>
      <p:pic>
        <p:nvPicPr>
          <p:cNvPr id="12" name="Picture 11" descr="A electronic device with buttons and a display&#10;&#10;Description automatically generated">
            <a:extLst>
              <a:ext uri="{FF2B5EF4-FFF2-40B4-BE49-F238E27FC236}">
                <a16:creationId xmlns:a16="http://schemas.microsoft.com/office/drawing/2014/main" id="{73B325CD-0805-7C97-15F2-DA6E79E93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66" y="3884030"/>
            <a:ext cx="3649173" cy="2736880"/>
          </a:xfrm>
          <a:prstGeom prst="rect">
            <a:avLst/>
          </a:prstGeom>
        </p:spPr>
      </p:pic>
      <p:pic>
        <p:nvPicPr>
          <p:cNvPr id="14" name="Picture 13" descr="A hand holding a yellow pen&#10;&#10;Description automatically generated">
            <a:extLst>
              <a:ext uri="{FF2B5EF4-FFF2-40B4-BE49-F238E27FC236}">
                <a16:creationId xmlns:a16="http://schemas.microsoft.com/office/drawing/2014/main" id="{DB6E008E-9C85-5675-C960-EE77A28AA2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4096794" y="3873934"/>
            <a:ext cx="3998412" cy="2736880"/>
          </a:xfrm>
          <a:prstGeom prst="rect">
            <a:avLst/>
          </a:prstGeom>
        </p:spPr>
      </p:pic>
      <p:pic>
        <p:nvPicPr>
          <p:cNvPr id="15" name="Picture 1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04499E3-072B-3D64-1C50-2BADE56DD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2438"/>
            <a:ext cx="7772400" cy="20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5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250D079-ABE6-74AE-DBFA-F626106B3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2438"/>
            <a:ext cx="7772400" cy="2080113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A96994C-1D42-B2FD-ED70-2FFD3540E9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54914"/>
              </p:ext>
            </p:extLst>
          </p:nvPr>
        </p:nvGraphicFramePr>
        <p:xfrm>
          <a:off x="5998866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16859A1-E48E-7C88-CB5F-BF7626AB58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753586"/>
              </p:ext>
            </p:extLst>
          </p:nvPr>
        </p:nvGraphicFramePr>
        <p:xfrm>
          <a:off x="0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09867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(2)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DC2E6E-1F18-5EE3-8BEC-2AC0D57C8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9" name="Picture 8" descr="A hand holding a yellow pen&#10;&#10;Description automatically generated">
            <a:extLst>
              <a:ext uri="{FF2B5EF4-FFF2-40B4-BE49-F238E27FC236}">
                <a16:creationId xmlns:a16="http://schemas.microsoft.com/office/drawing/2014/main" id="{6C71C364-50A2-767F-C346-8CA39729E8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7944147" y="4017165"/>
            <a:ext cx="3060276" cy="2094733"/>
          </a:xfrm>
          <a:prstGeom prst="rect">
            <a:avLst/>
          </a:prstGeom>
        </p:spPr>
      </p:pic>
      <p:pic>
        <p:nvPicPr>
          <p:cNvPr id="11" name="Picture 10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C851F3A7-CDDD-22BF-BF9F-F989BCA82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47" y="1499552"/>
            <a:ext cx="3060276" cy="2295207"/>
          </a:xfrm>
          <a:prstGeom prst="rect">
            <a:avLst/>
          </a:prstGeom>
        </p:spPr>
      </p:pic>
      <p:pic>
        <p:nvPicPr>
          <p:cNvPr id="16" name="Content Placeholder 15" descr="A close-up of a computer&#10;&#10;Description automatically generated">
            <a:extLst>
              <a:ext uri="{FF2B5EF4-FFF2-40B4-BE49-F238E27FC236}">
                <a16:creationId xmlns:a16="http://schemas.microsoft.com/office/drawing/2014/main" id="{4D98140D-1901-6B86-6CA6-ED394CA0E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07" y="2313305"/>
            <a:ext cx="6507072" cy="2671986"/>
          </a:xfrm>
        </p:spPr>
      </p:pic>
    </p:spTree>
    <p:extLst>
      <p:ext uri="{BB962C8B-B14F-4D97-AF65-F5344CB8AC3E}">
        <p14:creationId xmlns:p14="http://schemas.microsoft.com/office/powerpoint/2010/main" val="337393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RV Table – Central Humidifier Subsystem (3)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35B0B2-583C-A28E-B3C6-857ADEEE32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10" name="Picture 9" descr="A electronic device with a digital display&#10;&#10;Description automatically generated">
            <a:extLst>
              <a:ext uri="{FF2B5EF4-FFF2-40B4-BE49-F238E27FC236}">
                <a16:creationId xmlns:a16="http://schemas.microsoft.com/office/drawing/2014/main" id="{2D59D970-0397-C9A4-083C-B1E6BA356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415" y="3823019"/>
            <a:ext cx="2939415" cy="2204561"/>
          </a:xfrm>
          <a:prstGeom prst="rect">
            <a:avLst/>
          </a:prstGeom>
        </p:spPr>
      </p:pic>
      <p:pic>
        <p:nvPicPr>
          <p:cNvPr id="13" name="Picture 12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09B6B711-58BD-F893-03BC-4196B81EB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415" y="1508285"/>
            <a:ext cx="2939416" cy="2204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9FDE1C-3ED8-239F-AFEE-9796B7D6E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1" y="2233422"/>
            <a:ext cx="6301994" cy="21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5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RV Table – Central Humidifier Subsystem (4)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89587FF-F1AF-53BC-C796-26981DED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" y="2223040"/>
            <a:ext cx="6502947" cy="2028920"/>
          </a:xfr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81BAF02-3159-5063-1BAE-E1FD895050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9ADE6-12D4-A407-09B8-822FEA8E8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1532954"/>
            <a:ext cx="2932176" cy="2199132"/>
          </a:xfrm>
          <a:prstGeom prst="rect">
            <a:avLst/>
          </a:prstGeom>
        </p:spPr>
      </p:pic>
      <p:pic>
        <p:nvPicPr>
          <p:cNvPr id="13" name="Picture 1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7ECDCC8-B55C-AB8E-702F-B29DF1B88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3800349"/>
            <a:ext cx="2932176" cy="2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41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9BE3-DE90-2794-A5FC-162A1766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Sensor Subsystem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8D65-CD28-0F5F-780E-E6E25A96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801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U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5V input linearly regulated at 3.3V</a:t>
            </a:r>
          </a:p>
          <a:p>
            <a:pPr marL="514350" indent="-514350">
              <a:buAutoNum type="romanU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ESP32 sends humidity sensor readings to other ESP32</a:t>
            </a:r>
          </a:p>
          <a:p>
            <a:pPr marL="514350" indent="-514350">
              <a:buAutoNum type="romanU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Communicate with SHT45 sensor via I2C without data loss</a:t>
            </a:r>
          </a:p>
          <a:p>
            <a:pPr marL="514350" indent="-514350">
              <a:buAutoNum type="romanU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ESP32 will use the same frequency as SHT45</a:t>
            </a:r>
          </a:p>
          <a:p>
            <a:pPr marL="514350" indent="-514350">
              <a:buAutoNum type="romanU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Humidity reading should be +/- 1% compared to other sensors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0E7A6702-3302-BE42-AE31-0630A1696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41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RV Table – Humidity Sensor Subsystem (1) </a:t>
            </a:r>
            <a:endParaRPr lang="en-US" dirty="0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7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2D5861F3-EA5D-FCB7-F11C-983ACEFD4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62310"/>
            <a:ext cx="8051800" cy="2133600"/>
          </a:xfrm>
        </p:spPr>
      </p:pic>
      <p:pic>
        <p:nvPicPr>
          <p:cNvPr id="13" name="Picture 12" descr="A hand holding a yellow and black device&#10;&#10;Description automatically generated">
            <a:extLst>
              <a:ext uri="{FF2B5EF4-FFF2-40B4-BE49-F238E27FC236}">
                <a16:creationId xmlns:a16="http://schemas.microsoft.com/office/drawing/2014/main" id="{4BC85BC6-9FFE-8A9F-9CBF-0AD19074D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88" y="3662141"/>
            <a:ext cx="3316224" cy="2487168"/>
          </a:xfrm>
          <a:prstGeom prst="rect">
            <a:avLst/>
          </a:prstGeom>
        </p:spPr>
      </p:pic>
      <p:pic>
        <p:nvPicPr>
          <p:cNvPr id="15" name="Picture 14" descr="A electronic device with a display on top of it&#10;&#10;Description automatically generated">
            <a:extLst>
              <a:ext uri="{FF2B5EF4-FFF2-40B4-BE49-F238E27FC236}">
                <a16:creationId xmlns:a16="http://schemas.microsoft.com/office/drawing/2014/main" id="{A1826407-045F-73E1-E8AF-0F7A8F366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76" y="3662141"/>
            <a:ext cx="3316224" cy="24871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EB1A64-A8A5-78AF-DEF5-F6B570C5A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2141"/>
            <a:ext cx="3316224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221C-1994-9DB3-1038-A81D3C8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B962-3CD9-F949-2F18-F0AECB545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Environmental Protection Agency highly suggests 30-50% humidity indoors</a:t>
            </a:r>
          </a:p>
          <a:p>
            <a:r>
              <a:rPr lang="en-US">
                <a:ea typeface="Calibri"/>
                <a:cs typeface="Calibri"/>
              </a:rPr>
              <a:t>Chemicals, gasses, pollen, mold, and other particles are reduced</a:t>
            </a:r>
          </a:p>
          <a:p>
            <a:r>
              <a:rPr lang="en-US">
                <a:ea typeface="Calibri"/>
                <a:cs typeface="Calibri"/>
              </a:rPr>
              <a:t>Most cheap humidifiers are actually bad for the user's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Warm mist – cause nasal passages to swell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Ultrasound – displaces minerals and bacteria</a:t>
            </a:r>
          </a:p>
          <a:p>
            <a:r>
              <a:rPr lang="en-US">
                <a:ea typeface="Calibri"/>
                <a:cs typeface="Calibri"/>
              </a:rPr>
              <a:t>Manual humidifiers can over/under humidity</a:t>
            </a:r>
          </a:p>
          <a:p>
            <a:r>
              <a:rPr lang="en-US">
                <a:ea typeface="Calibri"/>
                <a:cs typeface="Calibri"/>
              </a:rPr>
              <a:t>Humidifiers on market need manual water refilling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F26AAE91-B7D5-CD6E-3D01-AC1FE8E4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32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RV Table – Humidity Sensor Subsystem (1) </a:t>
            </a:r>
            <a:endParaRPr lang="en-US" dirty="0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7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2D5861F3-EA5D-FCB7-F11C-983ACEFD4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62310"/>
            <a:ext cx="8051800" cy="2133600"/>
          </a:xfr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09034D2-4CB8-7C30-63AA-02BF58457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2397567"/>
              </p:ext>
            </p:extLst>
          </p:nvPr>
        </p:nvGraphicFramePr>
        <p:xfrm>
          <a:off x="0" y="3667648"/>
          <a:ext cx="6111606" cy="319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E131C6-1F06-2987-2548-553F677D79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712018"/>
              </p:ext>
            </p:extLst>
          </p:nvPr>
        </p:nvGraphicFramePr>
        <p:xfrm>
          <a:off x="6080395" y="3667648"/>
          <a:ext cx="6111605" cy="319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278515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RV Table – Humidity Sensor Subsystem (2) </a:t>
            </a:r>
            <a:endParaRPr lang="en-US" dirty="0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close-up of a diagram&#10;&#10;Description automatically generated">
            <a:extLst>
              <a:ext uri="{FF2B5EF4-FFF2-40B4-BE49-F238E27FC236}">
                <a16:creationId xmlns:a16="http://schemas.microsoft.com/office/drawing/2014/main" id="{0F117428-512E-E923-2D51-7D551D8AE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0" y="2240968"/>
            <a:ext cx="6403506" cy="3181424"/>
          </a:xfrm>
        </p:spPr>
      </p:pic>
      <p:pic>
        <p:nvPicPr>
          <p:cNvPr id="9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FAF9-A6FF-10C6-7469-E67EBFBED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4" name="Picture 3" descr="A hand holding a phone over a digital device&#10;&#10;Description automatically generated">
            <a:extLst>
              <a:ext uri="{FF2B5EF4-FFF2-40B4-BE49-F238E27FC236}">
                <a16:creationId xmlns:a16="http://schemas.microsoft.com/office/drawing/2014/main" id="{ACE09EAF-7042-218F-7FD7-CAEC4555AA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379" y="1844961"/>
            <a:ext cx="4827726" cy="36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5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ADA-D8B2-821E-79CF-265FD758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28" y="5141842"/>
            <a:ext cx="9946944" cy="1325563"/>
          </a:xfrm>
        </p:spPr>
        <p:txBody>
          <a:bodyPr/>
          <a:lstStyle/>
          <a:p>
            <a:r>
              <a:rPr lang="en-US" sz="4000">
                <a:cs typeface="Calibri Light"/>
              </a:rPr>
              <a:t>Your Oasis Awaits: Refresh, Rejuvenate, Breathe</a:t>
            </a:r>
          </a:p>
        </p:txBody>
      </p:sp>
      <p:pic>
        <p:nvPicPr>
          <p:cNvPr id="4" name="Picture 3" descr="An orange and blue letter i&#10;&#10;Description automatically generated">
            <a:extLst>
              <a:ext uri="{FF2B5EF4-FFF2-40B4-BE49-F238E27FC236}">
                <a16:creationId xmlns:a16="http://schemas.microsoft.com/office/drawing/2014/main" id="{0C5696B6-4D67-CA23-278D-9B78DEA75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9B42-673F-ECF6-91E4-C792D823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89DB-F78E-29CE-66EB-1C3D1B7B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Cool mist humidifier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Good for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Evaporates water off filter</a:t>
            </a:r>
          </a:p>
          <a:p>
            <a:r>
              <a:rPr lang="en-US">
                <a:ea typeface="+mn-lt"/>
                <a:cs typeface="+mn-lt"/>
              </a:rPr>
              <a:t>Remote humidity sensing via 3 sensors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Automatic on/off humidifier based on humidity</a:t>
            </a:r>
          </a:p>
          <a:p>
            <a:r>
              <a:rPr lang="en-US">
                <a:ea typeface="Calibri"/>
                <a:cs typeface="Calibri"/>
              </a:rPr>
              <a:t>Automatic water valve with water level sensing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A8FC8977-A203-B7F1-A953-9E48EBA20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9FA3-617C-ADAA-5363-50A784FA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7A800-5EFD-5C04-33FE-CE85AC6CC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08" y="1308206"/>
            <a:ext cx="10218615" cy="5298250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7E7D1EB-25BC-CE4B-88C8-99332D6A6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A03B-F0CD-A1D7-ACBC-B8731427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 - Component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69622-CA61-5715-19BC-C2EF1E675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344912"/>
            <a:ext cx="9202615" cy="5156457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C0494988-407D-2C80-D46D-B9B7E9E8A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6ECC8034-E99E-F8B4-884F-51DEF5B31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57B28-FD10-5DC1-BC78-4B3040BD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High Level 1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6F62-62F9-A3F4-78D1-E257F4B6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Humidifier's ESP32 communication with three different sensors via 2.4GHz Wi-Fi 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Average humidity data from three sensors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Create temperature dependent humidity calculation algorithm</a:t>
            </a:r>
            <a:endParaRPr lang="en-US" sz="2000" dirty="0">
              <a:cs typeface="Calibri"/>
            </a:endParaRP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7C57E70-2565-B174-82C1-43BAD29B2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2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Open/close valve to refill the water tank</a:t>
            </a:r>
            <a:endParaRPr lang="ko-KR" altLang="en-US" sz="1600" dirty="0">
              <a:ea typeface="맑은 고딕" panose="020B0503020000020004" pitchFamily="34" charset="-127"/>
              <a:cs typeface="+mn-lt"/>
            </a:endParaRPr>
          </a:p>
          <a:p>
            <a:endParaRPr lang="en-US" altLang="ko-KR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Two water level sensors</a:t>
            </a: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Max capacity of the water tank: 4.16 liters</a:t>
            </a: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Filter absorbs around 150 milliliters ± 5 milliliters</a:t>
            </a: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Evaporation rate approximately 173 milliliters per hour</a:t>
            </a: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15" name="Picture 4" descr="Water droplet and ripple">
            <a:extLst>
              <a:ext uri="{FF2B5EF4-FFF2-40B4-BE49-F238E27FC236}">
                <a16:creationId xmlns:a16="http://schemas.microsoft.com/office/drawing/2014/main" id="{59801EF6-9186-2478-A7D1-846F81C60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7" r="7174" b="-3"/>
          <a:stretch/>
        </p:blipFill>
        <p:spPr>
          <a:xfrm>
            <a:off x="6517529" y="867064"/>
            <a:ext cx="4476006" cy="504879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 dirty="0">
                <a:ea typeface="Calibri Light"/>
                <a:cs typeface="Calibri Light"/>
              </a:rPr>
              <a:t>High Level 3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On/off fan based on pre-configured ideal humidity range, 35% and 50% humidity, based on an algorithm averaging the readings from 3 sensors</a:t>
            </a:r>
          </a:p>
          <a:p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Estimated 44ns response time to on/off the humidifier’s fan</a:t>
            </a: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/>
              <a:t>High voltage components does not interfere with low voltage components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4" name="Rectangle 3" descr="과학자">
            <a:extLst>
              <a:ext uri="{FF2B5EF4-FFF2-40B4-BE49-F238E27FC236}">
                <a16:creationId xmlns:a16="http://schemas.microsoft.com/office/drawing/2014/main" id="{999824DA-9026-78ED-C6FD-D6017FBC0E98}"/>
              </a:ext>
            </a:extLst>
          </p:cNvPr>
          <p:cNvSpPr/>
          <p:nvPr/>
        </p:nvSpPr>
        <p:spPr>
          <a:xfrm>
            <a:off x="8009704" y="1716256"/>
            <a:ext cx="1944000" cy="1944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 descr="무지개">
            <a:extLst>
              <a:ext uri="{FF2B5EF4-FFF2-40B4-BE49-F238E27FC236}">
                <a16:creationId xmlns:a16="http://schemas.microsoft.com/office/drawing/2014/main" id="{0C5A2298-23A2-53A6-7827-B863991E4BC8}"/>
              </a:ext>
            </a:extLst>
          </p:cNvPr>
          <p:cNvSpPr/>
          <p:nvPr/>
        </p:nvSpPr>
        <p:spPr>
          <a:xfrm>
            <a:off x="8009704" y="4037308"/>
            <a:ext cx="1944000" cy="1944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7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E647-CA2E-BE71-7B96-96909B2B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C1B78325-09D2-B9B3-63B9-5A6500363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3DE7434-F126-F01C-C623-54F0A97C9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5" y="1295911"/>
            <a:ext cx="6636850" cy="5562089"/>
          </a:xfrm>
        </p:spPr>
      </p:pic>
    </p:spTree>
    <p:extLst>
      <p:ext uri="{BB962C8B-B14F-4D97-AF65-F5344CB8AC3E}">
        <p14:creationId xmlns:p14="http://schemas.microsoft.com/office/powerpoint/2010/main" val="374448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519</TotalTime>
  <Words>486</Words>
  <Application>Microsoft Macintosh PowerPoint</Application>
  <PresentationFormat>Widescreen</PresentationFormat>
  <Paragraphs>113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맑은 고딕</vt:lpstr>
      <vt:lpstr>Aptos</vt:lpstr>
      <vt:lpstr>Arial</vt:lpstr>
      <vt:lpstr>Calibri</vt:lpstr>
      <vt:lpstr>Calibri Light</vt:lpstr>
      <vt:lpstr>Courier New</vt:lpstr>
      <vt:lpstr>office theme</vt:lpstr>
      <vt:lpstr>Automatic Humidifier</vt:lpstr>
      <vt:lpstr>Problem</vt:lpstr>
      <vt:lpstr>Solution</vt:lpstr>
      <vt:lpstr>Visual Aid</vt:lpstr>
      <vt:lpstr>Visual Aid - Component</vt:lpstr>
      <vt:lpstr>High Level 1</vt:lpstr>
      <vt:lpstr>High Level 2</vt:lpstr>
      <vt:lpstr>High Level 3</vt:lpstr>
      <vt:lpstr>Block Diagram</vt:lpstr>
      <vt:lpstr>Block Diagram - Sensor</vt:lpstr>
      <vt:lpstr>Block Diagram - Humidifier</vt:lpstr>
      <vt:lpstr>Humidifier Subsystem Requirements</vt:lpstr>
      <vt:lpstr>RV Table – Central Humidifier Subsystem (1)</vt:lpstr>
      <vt:lpstr>RV Table – Central Humidifier Subsystem (1)</vt:lpstr>
      <vt:lpstr>RV Table – Central Humidifier Subsystem (2)</vt:lpstr>
      <vt:lpstr>RV Table – Central Humidifier Subsystem (3)</vt:lpstr>
      <vt:lpstr>RV Table – Central Humidifier Subsystem (4)</vt:lpstr>
      <vt:lpstr>Sensor Subsystem Requirements</vt:lpstr>
      <vt:lpstr>RV Table – Humidity Sensor Subsystem (1) </vt:lpstr>
      <vt:lpstr>RV Table – Humidity Sensor Subsystem (1) </vt:lpstr>
      <vt:lpstr>RV Table – Humidity Sensor Subsystem (2) </vt:lpstr>
      <vt:lpstr>Your Oasis Awaits: Refresh, Rejuvenate, Breathe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Andrew Xie</cp:lastModifiedBy>
  <cp:revision>48</cp:revision>
  <dcterms:created xsi:type="dcterms:W3CDTF">2024-02-28T04:35:34Z</dcterms:created>
  <dcterms:modified xsi:type="dcterms:W3CDTF">2024-04-21T23:24:14Z</dcterms:modified>
</cp:coreProperties>
</file>